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9" r:id="rId3"/>
    <p:sldId id="290" r:id="rId4"/>
    <p:sldId id="291" r:id="rId5"/>
    <p:sldId id="292" r:id="rId6"/>
    <p:sldId id="293" r:id="rId7"/>
    <p:sldId id="295" r:id="rId8"/>
    <p:sldId id="294" r:id="rId9"/>
    <p:sldId id="296" r:id="rId10"/>
    <p:sldId id="297" r:id="rId11"/>
    <p:sldId id="305" r:id="rId12"/>
    <p:sldId id="298" r:id="rId13"/>
    <p:sldId id="299" r:id="rId14"/>
    <p:sldId id="300" r:id="rId15"/>
    <p:sldId id="301" r:id="rId16"/>
    <p:sldId id="302" r:id="rId17"/>
    <p:sldId id="303" r:id="rId18"/>
    <p:sldId id="304" r:id="rId1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1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974" autoAdjust="0"/>
  </p:normalViewPr>
  <p:slideViewPr>
    <p:cSldViewPr snapToGrid="0">
      <p:cViewPr varScale="1">
        <p:scale>
          <a:sx n="106" d="100"/>
          <a:sy n="106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53F9D-9FE1-4E27-B599-2B8E3108A49F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97DDE-3A6F-497F-A7EC-2C2CE024C2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512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97DDE-3A6F-497F-A7EC-2C2CE024C209}" type="slidenum">
              <a:rPr lang="hr-HR" smtClean="0"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04903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ookwidgets.com/play/t:MI+k6QKqGcr0TsHD529lAWRH47wUWRuC0bm0Y8SEakZZRUtaWVI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www.e-sfera.hr/dodatni-digitalni-sadrzaji/ededaac0-c4a6-4fd8-b07c-f42ff5ae5d4c/assets/audio/3_2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186" y="1593637"/>
            <a:ext cx="8590670" cy="1325194"/>
          </a:xfrm>
        </p:spPr>
        <p:txBody>
          <a:bodyPr>
            <a:normAutofit/>
          </a:bodyPr>
          <a:lstStyle/>
          <a:p>
            <a:r>
              <a:rPr lang="hr-HR" sz="6600" b="1" dirty="0" smtClean="0">
                <a:solidFill>
                  <a:srgbClr val="FF0000"/>
                </a:solidFill>
              </a:rPr>
              <a:t>UNIT 3: School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4399" y="3247203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Timetable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2425" y="142875"/>
            <a:ext cx="7267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Add the correct suffix and say the ordinal number.</a:t>
            </a:r>
          </a:p>
          <a:p>
            <a:r>
              <a:rPr lang="hr-HR" sz="2400" i="1" dirty="0" smtClean="0"/>
              <a:t>Dodaj točan nastavak i reci </a:t>
            </a:r>
            <a:r>
              <a:rPr lang="hr-HR" sz="2400" i="1" dirty="0" smtClean="0"/>
              <a:t>redni </a:t>
            </a:r>
            <a:r>
              <a:rPr lang="hr-HR" sz="2400" i="1" dirty="0" smtClean="0"/>
              <a:t>broj.</a:t>
            </a:r>
            <a:endParaRPr lang="hr-HR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52450" y="1228725"/>
            <a:ext cx="66008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400" dirty="0" smtClean="0"/>
              <a:t>13                                                                        23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14					          24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15					          25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16					          26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17					          27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18 					          28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19                                                                         29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20                                                                         30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21					           31</a:t>
            </a:r>
          </a:p>
          <a:p>
            <a:pPr>
              <a:lnSpc>
                <a:spcPct val="150000"/>
              </a:lnSpc>
            </a:pPr>
            <a:r>
              <a:rPr lang="hr-HR" sz="2400" dirty="0" smtClean="0"/>
              <a:t>22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76300" y="1333500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    </a:t>
            </a:r>
            <a:r>
              <a:rPr lang="hr-HR" sz="2400" dirty="0" smtClean="0"/>
              <a:t>(the) thirteen</a:t>
            </a:r>
            <a:r>
              <a:rPr lang="hr-HR" sz="2400" dirty="0" smtClean="0">
                <a:solidFill>
                  <a:srgbClr val="7030A0"/>
                </a:solidFill>
              </a:rPr>
              <a:t>th  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6300" y="1899940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5825" y="2466380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5825" y="3010381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5825" y="3565805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5825" y="4085366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5825" y="4628329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5825" y="5171292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1700" y="1911256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4th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34100" y="2466379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76963" y="2983825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34100" y="3565804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76963" y="4083250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6963" y="4628328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6963" y="5171292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4850" y="5744729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B0F0"/>
                </a:solidFill>
              </a:rPr>
              <a:t>1st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4850" y="6300153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2nd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34075" y="1357079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B050"/>
                </a:solidFill>
              </a:rPr>
              <a:t>3rd</a:t>
            </a:r>
            <a:endParaRPr lang="hr-HR" sz="2400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71600" y="1914997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(the) fourteen</a:t>
            </a:r>
            <a:r>
              <a:rPr lang="hr-HR" sz="2400" dirty="0" smtClean="0">
                <a:solidFill>
                  <a:srgbClr val="7030A0"/>
                </a:solidFill>
              </a:rPr>
              <a:t>th  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09700" y="2451625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fifteen</a:t>
            </a:r>
            <a:r>
              <a:rPr lang="hr-HR" sz="2400" dirty="0" smtClean="0">
                <a:solidFill>
                  <a:srgbClr val="7030A0"/>
                </a:solidFill>
              </a:rPr>
              <a:t>th  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09700" y="2990991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sixteen</a:t>
            </a:r>
            <a:r>
              <a:rPr lang="hr-HR" sz="2400" dirty="0" smtClean="0">
                <a:solidFill>
                  <a:srgbClr val="7030A0"/>
                </a:solidFill>
              </a:rPr>
              <a:t>th  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81125" y="3564428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seventeen</a:t>
            </a:r>
            <a:r>
              <a:rPr lang="hr-HR" sz="2400" dirty="0" smtClean="0">
                <a:solidFill>
                  <a:srgbClr val="7030A0"/>
                </a:solidFill>
              </a:rPr>
              <a:t>th  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71600" y="4085366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eighteen</a:t>
            </a:r>
            <a:r>
              <a:rPr lang="hr-HR" sz="2400" dirty="0" smtClean="0">
                <a:solidFill>
                  <a:srgbClr val="7030A0"/>
                </a:solidFill>
              </a:rPr>
              <a:t>th  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09700" y="4599998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nineteen</a:t>
            </a:r>
            <a:r>
              <a:rPr lang="hr-HR" sz="2400" dirty="0" smtClean="0">
                <a:solidFill>
                  <a:srgbClr val="7030A0"/>
                </a:solidFill>
              </a:rPr>
              <a:t>th  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09700" y="5131546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</a:t>
            </a:r>
            <a:r>
              <a:rPr lang="hr-HR" sz="2400" dirty="0" smtClean="0">
                <a:solidFill>
                  <a:schemeClr val="accent2">
                    <a:lumMod val="75000"/>
                  </a:schemeClr>
                </a:solidFill>
              </a:rPr>
              <a:t>ie</a:t>
            </a:r>
            <a:r>
              <a:rPr lang="hr-HR" sz="2400" dirty="0" smtClean="0">
                <a:solidFill>
                  <a:srgbClr val="7030A0"/>
                </a:solidFill>
              </a:rPr>
              <a:t>th  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71600" y="5744728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twenty - </a:t>
            </a:r>
            <a:r>
              <a:rPr lang="hr-HR" sz="2400" dirty="0" smtClean="0">
                <a:solidFill>
                  <a:srgbClr val="00B0F0"/>
                </a:solidFill>
              </a:rPr>
              <a:t>first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81125" y="6247946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twenty - </a:t>
            </a:r>
            <a:r>
              <a:rPr lang="hr-HR" sz="2400" dirty="0" smtClean="0">
                <a:solidFill>
                  <a:srgbClr val="FF0000"/>
                </a:solidFill>
              </a:rPr>
              <a:t>second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77012" y="1294081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twenty - </a:t>
            </a:r>
            <a:r>
              <a:rPr lang="hr-HR" sz="2400" dirty="0" smtClean="0">
                <a:solidFill>
                  <a:srgbClr val="00B050"/>
                </a:solidFill>
              </a:rPr>
              <a:t>third</a:t>
            </a:r>
            <a:endParaRPr lang="hr-HR" sz="2400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38912" y="1877287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twenty - </a:t>
            </a:r>
            <a:r>
              <a:rPr lang="hr-HR" sz="2400" dirty="0" smtClean="0">
                <a:solidFill>
                  <a:srgbClr val="7030A0"/>
                </a:solidFill>
              </a:rPr>
              <a:t>fourth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77012" y="2438768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twenty - </a:t>
            </a:r>
            <a:r>
              <a:rPr lang="hr-HR" sz="2400" dirty="0" smtClean="0">
                <a:solidFill>
                  <a:srgbClr val="7030A0"/>
                </a:solidFill>
              </a:rPr>
              <a:t>fifth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77012" y="2992691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twenty – six</a:t>
            </a:r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8925" y="3574670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twenty – seven</a:t>
            </a:r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38925" y="4074384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twenty – eigh</a:t>
            </a:r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38925" y="4640364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twenty – nin</a:t>
            </a:r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86537" y="5131546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thirt</a:t>
            </a:r>
            <a:r>
              <a:rPr lang="hr-HR" sz="2400" dirty="0" smtClean="0">
                <a:solidFill>
                  <a:schemeClr val="accent2">
                    <a:lumMod val="75000"/>
                  </a:schemeClr>
                </a:solidFill>
              </a:rPr>
              <a:t>ie</a:t>
            </a:r>
            <a:r>
              <a:rPr lang="hr-HR" sz="2400" dirty="0" smtClean="0">
                <a:solidFill>
                  <a:srgbClr val="7030A0"/>
                </a:solidFill>
              </a:rPr>
              <a:t>th</a:t>
            </a:r>
            <a:endParaRPr lang="hr-HR" sz="2400" dirty="0">
              <a:solidFill>
                <a:srgbClr val="7030A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45993" y="5744727"/>
            <a:ext cx="704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B0F0"/>
                </a:solidFill>
              </a:rPr>
              <a:t>1 st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86537" y="5735861"/>
            <a:ext cx="3790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(the) </a:t>
            </a:r>
            <a:r>
              <a:rPr lang="hr-HR" sz="2400" dirty="0" smtClean="0"/>
              <a:t>thirty - </a:t>
            </a:r>
            <a:r>
              <a:rPr lang="hr-HR" sz="2400" dirty="0" smtClean="0">
                <a:solidFill>
                  <a:srgbClr val="00B0F0"/>
                </a:solidFill>
              </a:rPr>
              <a:t>first</a:t>
            </a:r>
            <a:endParaRPr lang="hr-HR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05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8257" y="712773"/>
            <a:ext cx="7353300" cy="15696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Kod rednih brojeva 21-29, 31-39, itd. nastavak dodajemo prema jedinici, a ne desetici. </a:t>
            </a:r>
          </a:p>
          <a:p>
            <a:r>
              <a:rPr lang="hr-HR" sz="2400" i="1" dirty="0" smtClean="0"/>
              <a:t>21 </a:t>
            </a:r>
            <a:r>
              <a:rPr lang="hr-HR" sz="2400" i="1" dirty="0" smtClean="0">
                <a:sym typeface="Wingdings" panose="05000000000000000000" pitchFamily="2" charset="2"/>
              </a:rPr>
              <a:t>--&gt; 21st  (twenty-first)</a:t>
            </a:r>
          </a:p>
          <a:p>
            <a:r>
              <a:rPr lang="hr-HR" sz="2400" i="1" dirty="0" smtClean="0">
                <a:sym typeface="Wingdings" panose="05000000000000000000" pitchFamily="2" charset="2"/>
              </a:rPr>
              <a:t>24  24th (twenty-fourth)</a:t>
            </a:r>
            <a:endParaRPr lang="hr-HR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898257" y="3086354"/>
            <a:ext cx="7867650" cy="830997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At what place are you in the class register?</a:t>
            </a:r>
            <a:br>
              <a:rPr lang="hr-HR" sz="2400" dirty="0" smtClean="0"/>
            </a:br>
            <a:r>
              <a:rPr lang="hr-HR" sz="2400" i="1" dirty="0" smtClean="0"/>
              <a:t>Pod kojim brojem se nalaziš u imeniku (e-imeniku)?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93796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34" y="2390775"/>
            <a:ext cx="9353550" cy="3457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552450"/>
            <a:ext cx="929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Look at Noah’s timetable. Try to memorize his timetable. You have 1 minute.</a:t>
            </a:r>
          </a:p>
          <a:p>
            <a:r>
              <a:rPr lang="hr-HR" sz="2400" i="1" dirty="0" smtClean="0"/>
              <a:t>Pogledaj Noin raspored sati. Pokušaj ga zapamtiti. Imaš 1 minutu vremena za to.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151956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0050" y="447675"/>
            <a:ext cx="10182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Answer these questions:</a:t>
            </a:r>
          </a:p>
          <a:p>
            <a:pPr algn="ctr"/>
            <a:r>
              <a:rPr lang="hr-HR" sz="2400" i="1" dirty="0" smtClean="0"/>
              <a:t>Pokušaj odgovoriti na sljedeća pitanja:</a:t>
            </a:r>
            <a:endParaRPr lang="hr-HR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66725" y="1485900"/>
            <a:ext cx="10182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What is the third lesson on Wednesday?</a:t>
            </a:r>
          </a:p>
          <a:p>
            <a:pPr algn="ctr"/>
            <a:r>
              <a:rPr lang="hr-HR" sz="2400" i="1" dirty="0" smtClean="0"/>
              <a:t>Koji predmet ima treći sat u srijedu?</a:t>
            </a:r>
            <a:endParaRPr lang="hr-HR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66722" y="4286250"/>
            <a:ext cx="10182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What is the second lesson on Thursday?</a:t>
            </a:r>
          </a:p>
          <a:p>
            <a:pPr algn="ctr"/>
            <a:r>
              <a:rPr lang="hr-HR" sz="2400" i="1" dirty="0" smtClean="0"/>
              <a:t>Koji predmet ima peti sat u petak?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66723" y="3352800"/>
            <a:ext cx="10182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What is the first lesson on Monday?</a:t>
            </a:r>
          </a:p>
          <a:p>
            <a:pPr algn="ctr"/>
            <a:r>
              <a:rPr lang="hr-HR" sz="2400" i="1" dirty="0" smtClean="0"/>
              <a:t>Koji predmet ima prvi sat u ponedjeljak?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19125" y="2419350"/>
            <a:ext cx="10182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What is the fifth lesson on Friday?</a:t>
            </a:r>
          </a:p>
          <a:p>
            <a:pPr algn="ctr"/>
            <a:r>
              <a:rPr lang="hr-HR" sz="2400" i="1" dirty="0" smtClean="0"/>
              <a:t>Koji predmet ima peti sat u petak?</a:t>
            </a:r>
            <a:endParaRPr lang="hr-HR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19125" y="5219700"/>
            <a:ext cx="10182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What is the fourth lesson on Tuesday?</a:t>
            </a:r>
          </a:p>
          <a:p>
            <a:pPr algn="ctr"/>
            <a:r>
              <a:rPr lang="hr-HR" sz="2400" i="1" dirty="0" smtClean="0"/>
              <a:t>Koji predmet ima četvrti sat u utorak?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78842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990600"/>
            <a:ext cx="70770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Let’s revise the ordinal numbers!</a:t>
            </a:r>
          </a:p>
          <a:p>
            <a:pPr algn="ctr"/>
            <a:r>
              <a:rPr lang="hr-HR" sz="2400" i="1" dirty="0" smtClean="0"/>
              <a:t>Ponovimo redne brojeve!</a:t>
            </a:r>
          </a:p>
          <a:p>
            <a:pPr algn="ctr"/>
            <a:endParaRPr lang="hr-HR" sz="2400" i="1" dirty="0"/>
          </a:p>
          <a:p>
            <a:pPr algn="ctr"/>
            <a:r>
              <a:rPr lang="hr-HR" sz="2400" dirty="0" smtClean="0"/>
              <a:t>Click on the following link and play the memory game.</a:t>
            </a:r>
          </a:p>
          <a:p>
            <a:pPr algn="ctr"/>
            <a:r>
              <a:rPr lang="hr-HR" sz="2400" i="1" dirty="0" smtClean="0"/>
              <a:t>Klikni na sljedeću poveznicu i zaigraj igru „Memory”.</a:t>
            </a:r>
            <a:endParaRPr lang="hr-HR" sz="2400" i="1" dirty="0"/>
          </a:p>
        </p:txBody>
      </p:sp>
      <p:sp>
        <p:nvSpPr>
          <p:cNvPr id="5" name="Rectangle 4"/>
          <p:cNvSpPr/>
          <p:nvPr/>
        </p:nvSpPr>
        <p:spPr>
          <a:xfrm>
            <a:off x="3019425" y="32963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2400" dirty="0">
                <a:hlinkClick r:id="rId2"/>
              </a:rPr>
              <a:t>https://www.bookwidgets.com/play/t:MI+k6QKqGcr0TsHD529lAWRH47wUWRuC0bm0Y8SEakZZRUtaWVI</a:t>
            </a:r>
            <a:r>
              <a:rPr lang="hr-HR" sz="2400" dirty="0" smtClean="0">
                <a:hlinkClick r:id="rId2"/>
              </a:rPr>
              <a:t>=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66607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14900" cy="68531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76850" y="400050"/>
            <a:ext cx="5133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Open your workbook at page 31.</a:t>
            </a:r>
            <a:endParaRPr lang="hr-H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75" y="861715"/>
            <a:ext cx="11132256" cy="3067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66850" y="238125"/>
            <a:ext cx="781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Prepiši brojeve u tablicu iznad točne riječi.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09308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11th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52750" y="206198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8th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01384" y="2093084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3rd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42615" y="209308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9th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27923" y="206198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6th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47775" y="296492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2nd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5600" y="292369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5th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2954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10th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04315" y="2954799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7th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04515" y="2937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4th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08873" y="294238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12th</a:t>
            </a:r>
            <a:endParaRPr lang="hr-HR" sz="2400" dirty="0">
              <a:solidFill>
                <a:srgbClr val="6699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424" y="4585625"/>
            <a:ext cx="7991475" cy="218486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5324" y="4093459"/>
            <a:ext cx="10277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Riješi zagonetku. Napiši slova na crte (prema brojevima) i otkrij skrivenu poruku!</a:t>
            </a:r>
            <a:endParaRPr lang="hr-HR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2124074" y="5905500"/>
            <a:ext cx="6334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smtClean="0">
                <a:solidFill>
                  <a:srgbClr val="669900"/>
                </a:solidFill>
              </a:rPr>
              <a:t> </a:t>
            </a:r>
            <a:r>
              <a:rPr lang="hr-HR" sz="2000" b="1" i="1" dirty="0" smtClean="0">
                <a:solidFill>
                  <a:srgbClr val="669900"/>
                </a:solidFill>
              </a:rPr>
              <a:t>C     H      O     O     L                 I                          C      O     O     L</a:t>
            </a:r>
            <a:endParaRPr lang="hr-HR" sz="2000" b="1" i="1" dirty="0">
              <a:solidFill>
                <a:srgbClr val="66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14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176212"/>
            <a:ext cx="9163050" cy="66008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53575" y="1771650"/>
            <a:ext cx="2324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Napiši svoj raspored sati. Nemoj zaboraviti na male i veliki odmor.</a:t>
            </a:r>
            <a:endParaRPr lang="hr-HR" sz="24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1771650"/>
            <a:ext cx="9944100" cy="3857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62050" y="981075"/>
            <a:ext cx="8553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Nadopuni rečenice o svom rasporedu sati.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63137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74" y="1576387"/>
            <a:ext cx="9448800" cy="4276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2474" y="419100"/>
            <a:ext cx="10144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Koliko puta tjedno Becky ima određene aktivnosti? Pročitaj tekst o njezinom rasporedu i nadopuni rečenice ponuđenim izrazima. Jedan izraz je viška!</a:t>
            </a:r>
            <a:endParaRPr lang="hr-HR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867025" y="4200525"/>
            <a:ext cx="148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twice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9575" y="4605485"/>
            <a:ext cx="148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once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86225" y="4988480"/>
            <a:ext cx="148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669900"/>
                </a:solidFill>
              </a:rPr>
              <a:t>five times</a:t>
            </a:r>
            <a:endParaRPr lang="hr-HR" sz="2400" dirty="0">
              <a:solidFill>
                <a:srgbClr val="66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50" y="5391447"/>
            <a:ext cx="161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669900"/>
                </a:solidFill>
              </a:rPr>
              <a:t>t</a:t>
            </a:r>
            <a:r>
              <a:rPr lang="hr-HR" sz="2400" dirty="0" smtClean="0">
                <a:solidFill>
                  <a:srgbClr val="669900"/>
                </a:solidFill>
              </a:rPr>
              <a:t>hree times</a:t>
            </a:r>
            <a:endParaRPr lang="hr-HR" sz="2400" dirty="0">
              <a:solidFill>
                <a:srgbClr val="66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28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1471612"/>
            <a:ext cx="9620250" cy="3914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75" y="866775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Napiši raspored sati za jedan tjedan koji bi po tebi bio idealan!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314668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34" y="3400425"/>
            <a:ext cx="9353550" cy="3457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9956" y="190123"/>
            <a:ext cx="100765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Look at Noah’s timetable and answer the questions.</a:t>
            </a:r>
          </a:p>
          <a:p>
            <a:r>
              <a:rPr lang="hr-HR" sz="2600" i="1" dirty="0" smtClean="0"/>
              <a:t>Pogledaj Noin raspored i odgovori na pitanja.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6039" y="251678"/>
            <a:ext cx="71304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/>
              <a:t>How many lessons has Noah got each day?</a:t>
            </a:r>
          </a:p>
          <a:p>
            <a:r>
              <a:rPr lang="hr-HR" sz="2200" i="1" dirty="0" smtClean="0"/>
              <a:t>Koliko sati Noah ima svaki dan?</a:t>
            </a:r>
            <a:endParaRPr lang="hr-HR" sz="2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69956" y="966657"/>
            <a:ext cx="5538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/>
              <a:t>Is it the same for you?</a:t>
            </a:r>
          </a:p>
          <a:p>
            <a:r>
              <a:rPr lang="hr-HR" sz="2200" i="1" dirty="0" smtClean="0"/>
              <a:t>Imaš li i ti jednako toliko sati svaki dan?</a:t>
            </a:r>
            <a:endParaRPr lang="hr-HR" sz="2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86039" y="1766867"/>
            <a:ext cx="3734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/>
              <a:t>When is his lunch break?</a:t>
            </a:r>
          </a:p>
          <a:p>
            <a:r>
              <a:rPr lang="hr-HR" sz="2200" i="1" dirty="0" smtClean="0"/>
              <a:t>Kad ima </a:t>
            </a:r>
            <a:r>
              <a:rPr lang="hr-HR" sz="2200" i="1" dirty="0" smtClean="0"/>
              <a:t>veliki odmor?</a:t>
            </a:r>
            <a:endParaRPr lang="hr-HR" sz="22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86039" y="2609296"/>
            <a:ext cx="4230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/>
              <a:t>What about you?</a:t>
            </a:r>
          </a:p>
          <a:p>
            <a:r>
              <a:rPr lang="hr-HR" sz="2200" i="1" dirty="0" smtClean="0"/>
              <a:t>Kad imaš </a:t>
            </a:r>
            <a:r>
              <a:rPr lang="hr-HR" sz="2200" i="1" dirty="0" smtClean="0"/>
              <a:t>veliki odmor?</a:t>
            </a:r>
            <a:endParaRPr lang="hr-HR" sz="2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402934" y="221208"/>
            <a:ext cx="4391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/>
              <a:t>How many languages does he study?</a:t>
            </a:r>
          </a:p>
          <a:p>
            <a:r>
              <a:rPr lang="hr-HR" sz="2200" i="1" dirty="0" smtClean="0"/>
              <a:t>Koliko jezika uči?</a:t>
            </a:r>
            <a:endParaRPr lang="hr-HR" sz="2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02934" y="1079939"/>
            <a:ext cx="4391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/>
              <a:t>Which subjects has he got on Monday / Tuesday / Wednesday/ etc.*?</a:t>
            </a:r>
            <a:br>
              <a:rPr lang="hr-HR" sz="2000" dirty="0" smtClean="0"/>
            </a:br>
            <a:r>
              <a:rPr lang="hr-HR" sz="2000" i="1" dirty="0" smtClean="0"/>
              <a:t>Koje predmete ima u ponedjeljak / utorak / srijedu/ itd.?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38700" y="2483748"/>
            <a:ext cx="4320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/>
              <a:t>Does he go to schol on Saturdays?</a:t>
            </a:r>
          </a:p>
          <a:p>
            <a:r>
              <a:rPr lang="hr-HR" sz="2200" i="1" dirty="0" smtClean="0"/>
              <a:t>Ide li u školu subotom?</a:t>
            </a:r>
            <a:endParaRPr lang="hr-HR" sz="2200" i="1" dirty="0"/>
          </a:p>
        </p:txBody>
      </p:sp>
    </p:spTree>
    <p:extLst>
      <p:ext uri="{BB962C8B-B14F-4D97-AF65-F5344CB8AC3E}">
        <p14:creationId xmlns:p14="http://schemas.microsoft.com/office/powerpoint/2010/main" val="372823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8" grpId="0"/>
      <p:bldP spid="9" grpId="0"/>
      <p:bldP spid="10" grpId="0"/>
      <p:bldP spid="11" grpId="0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988459" cy="68569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6646" y="380246"/>
            <a:ext cx="57398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book at page 44.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485" y="994696"/>
            <a:ext cx="9362758" cy="57989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1026" y="117695"/>
            <a:ext cx="8727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Look at Noah’s timetable. Are the sentences true (T) or false (F)?</a:t>
            </a:r>
          </a:p>
          <a:p>
            <a:r>
              <a:rPr lang="hr-HR" sz="2400" i="1" dirty="0" smtClean="0"/>
              <a:t>Pogledaj Noin raspored. Jesu li rečenice istinite (T) ili krive (F)?</a:t>
            </a:r>
            <a:endParaRPr lang="hr-HR" sz="2400" i="1" dirty="0"/>
          </a:p>
        </p:txBody>
      </p:sp>
      <p:sp>
        <p:nvSpPr>
          <p:cNvPr id="8" name="Oval 7"/>
          <p:cNvSpPr/>
          <p:nvPr/>
        </p:nvSpPr>
        <p:spPr>
          <a:xfrm>
            <a:off x="6147303" y="4916032"/>
            <a:ext cx="217283" cy="23539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5866646" y="5240448"/>
            <a:ext cx="217283" cy="23539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6147303" y="5539212"/>
            <a:ext cx="217283" cy="23539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5866645" y="5899336"/>
            <a:ext cx="217283" cy="23539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6147303" y="6162392"/>
            <a:ext cx="217283" cy="309327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5866645" y="6526040"/>
            <a:ext cx="217283" cy="23539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4178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450" y="3400425"/>
            <a:ext cx="9353550" cy="3457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6787" y="0"/>
            <a:ext cx="62378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How many times a week has Noah got religion</a:t>
            </a:r>
            <a:r>
              <a:rPr lang="hr-HR" sz="2400" dirty="0" smtClean="0"/>
              <a:t>?</a:t>
            </a:r>
          </a:p>
          <a:p>
            <a:r>
              <a:rPr lang="hr-HR" sz="2400" i="1" dirty="0" smtClean="0"/>
              <a:t>Koliko puta tjedna Noah ima vjeronauk?</a:t>
            </a:r>
            <a:r>
              <a:rPr lang="hr-HR" sz="2400" dirty="0" smtClean="0"/>
              <a:t> </a:t>
            </a:r>
            <a:endParaRPr lang="hr-HR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794625" y="184665"/>
            <a:ext cx="6237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One time a week.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5980" y="1575340"/>
            <a:ext cx="264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One time a week.</a:t>
            </a:r>
            <a:endParaRPr lang="hr-HR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93686" y="1001346"/>
            <a:ext cx="4544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Koji još izraz možemo upotrijebiti?</a:t>
            </a:r>
            <a:endParaRPr lang="hr-HR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21798" y="1575342"/>
            <a:ext cx="264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= </a:t>
            </a:r>
            <a:r>
              <a:rPr lang="hr-HR" sz="2400" b="1" dirty="0" smtClean="0">
                <a:solidFill>
                  <a:srgbClr val="FF0000"/>
                </a:solidFill>
              </a:rPr>
              <a:t>Once a </a:t>
            </a:r>
            <a:r>
              <a:rPr lang="hr-HR" sz="2400" dirty="0" smtClean="0">
                <a:solidFill>
                  <a:srgbClr val="FF0000"/>
                </a:solidFill>
              </a:rPr>
              <a:t>week. 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73916" y="1575341"/>
            <a:ext cx="264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ym typeface="Wingdings" panose="05000000000000000000" pitchFamily="2" charset="2"/>
              </a:rPr>
              <a:t>=</a:t>
            </a:r>
            <a:r>
              <a:rPr lang="hr-HR" sz="2400" dirty="0" smtClean="0">
                <a:sym typeface="Wingdings" panose="05000000000000000000" pitchFamily="2" charset="2"/>
              </a:rPr>
              <a:t> Jednom tjedno.</a:t>
            </a:r>
            <a:endParaRPr lang="hr-HR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032095" y="2542156"/>
            <a:ext cx="88814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Jednako tako možemo reći:</a:t>
            </a:r>
          </a:p>
          <a:p>
            <a:endParaRPr lang="hr-HR" sz="2400" dirty="0"/>
          </a:p>
          <a:p>
            <a:r>
              <a:rPr lang="hr-HR" sz="2400" dirty="0" smtClean="0"/>
              <a:t>One time a day / </a:t>
            </a:r>
            <a:r>
              <a:rPr lang="hr-HR" sz="2400" b="1" dirty="0" smtClean="0"/>
              <a:t>Once a </a:t>
            </a:r>
            <a:r>
              <a:rPr lang="hr-HR" sz="2400" dirty="0" smtClean="0"/>
              <a:t>day = </a:t>
            </a:r>
          </a:p>
          <a:p>
            <a:r>
              <a:rPr lang="hr-HR" sz="2400" dirty="0" smtClean="0"/>
              <a:t>One time a month / </a:t>
            </a:r>
            <a:r>
              <a:rPr lang="hr-HR" sz="2400" b="1" dirty="0" smtClean="0"/>
              <a:t>Once a </a:t>
            </a:r>
            <a:r>
              <a:rPr lang="hr-HR" sz="2400" dirty="0" smtClean="0"/>
              <a:t>month =</a:t>
            </a:r>
          </a:p>
          <a:p>
            <a:r>
              <a:rPr lang="hr-HR" sz="2400" dirty="0" smtClean="0"/>
              <a:t>One time a year / </a:t>
            </a:r>
            <a:r>
              <a:rPr lang="hr-HR" sz="2400" b="1" dirty="0" smtClean="0"/>
              <a:t>Once a </a:t>
            </a:r>
            <a:r>
              <a:rPr lang="hr-HR" sz="2400" dirty="0" smtClean="0"/>
              <a:t>year  =</a:t>
            </a:r>
            <a:r>
              <a:rPr lang="hr-HR" sz="2400" b="1" dirty="0" smtClean="0"/>
              <a:t> </a:t>
            </a:r>
            <a:endParaRPr lang="hr-HR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945225" y="3280819"/>
            <a:ext cx="2724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Jednom dnevno</a:t>
            </a:r>
            <a:endParaRPr lang="hr-HR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573916" y="3631257"/>
            <a:ext cx="2724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Jednom mjesečno</a:t>
            </a:r>
            <a:endParaRPr lang="hr-HR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209592" y="3981695"/>
            <a:ext cx="2724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Jednom godišnje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26812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8155751" cy="30148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5100" y="3150606"/>
            <a:ext cx="6174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B0F0"/>
                </a:solidFill>
              </a:rPr>
              <a:t>How often </a:t>
            </a:r>
            <a:r>
              <a:rPr lang="hr-HR" sz="2400" dirty="0" smtClean="0"/>
              <a:t>has Noah got IT? </a:t>
            </a:r>
          </a:p>
          <a:p>
            <a:r>
              <a:rPr lang="hr-HR" sz="2400" i="1" dirty="0" smtClean="0">
                <a:solidFill>
                  <a:srgbClr val="00B0F0"/>
                </a:solidFill>
              </a:rPr>
              <a:t>Koliko često </a:t>
            </a:r>
            <a:r>
              <a:rPr lang="hr-HR" sz="2400" i="1" dirty="0" smtClean="0"/>
              <a:t>Noah ima informatiku?</a:t>
            </a:r>
            <a:endParaRPr lang="hr-HR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056770" y="3335271"/>
            <a:ext cx="5296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Two times a </a:t>
            </a:r>
            <a:r>
              <a:rPr lang="hr-HR" sz="2400" dirty="0" smtClean="0"/>
              <a:t>week. </a:t>
            </a:r>
            <a:r>
              <a:rPr lang="hr-HR" sz="2400" dirty="0"/>
              <a:t> </a:t>
            </a:r>
            <a:r>
              <a:rPr lang="hr-HR" sz="2400" dirty="0" smtClean="0"/>
              <a:t>   </a:t>
            </a:r>
            <a:r>
              <a:rPr lang="hr-HR" sz="2400" i="1" dirty="0" smtClean="0"/>
              <a:t>ili</a:t>
            </a:r>
            <a:r>
              <a:rPr lang="hr-HR" sz="2400" dirty="0" smtClean="0"/>
              <a:t>     </a:t>
            </a:r>
            <a:r>
              <a:rPr lang="hr-HR" sz="2400" dirty="0" smtClean="0">
                <a:solidFill>
                  <a:srgbClr val="FF0000"/>
                </a:solidFill>
              </a:rPr>
              <a:t>Twice a</a:t>
            </a:r>
            <a:r>
              <a:rPr lang="hr-HR" sz="2400" dirty="0" smtClean="0"/>
              <a:t> week.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i="1" dirty="0" smtClean="0"/>
              <a:t>Dvaput tjedno.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500" y="5285715"/>
            <a:ext cx="5080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B0F0"/>
                </a:solidFill>
              </a:rPr>
              <a:t>How often </a:t>
            </a:r>
            <a:r>
              <a:rPr lang="hr-HR" sz="2400" dirty="0" smtClean="0"/>
              <a:t>has Noah got English? </a:t>
            </a:r>
          </a:p>
          <a:p>
            <a:r>
              <a:rPr lang="hr-HR" sz="2400" i="1" dirty="0" smtClean="0">
                <a:solidFill>
                  <a:srgbClr val="00B0F0"/>
                </a:solidFill>
              </a:rPr>
              <a:t>Koliko često </a:t>
            </a:r>
            <a:r>
              <a:rPr lang="hr-HR" sz="2400" i="1" dirty="0" smtClean="0"/>
              <a:t>Noah ima engleski jezik?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427962" y="5247992"/>
            <a:ext cx="52962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Every day.</a:t>
            </a:r>
          </a:p>
          <a:p>
            <a:r>
              <a:rPr lang="hr-HR" sz="2400" i="1" dirty="0" smtClean="0"/>
              <a:t>Svaki dan.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492150" y="4731717"/>
            <a:ext cx="44180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How do we say:</a:t>
            </a:r>
          </a:p>
          <a:p>
            <a:r>
              <a:rPr lang="hr-HR" sz="2400" i="1" dirty="0" smtClean="0"/>
              <a:t>Kako kažemo:</a:t>
            </a:r>
          </a:p>
          <a:p>
            <a:endParaRPr lang="hr-HR" sz="2400" i="1" dirty="0"/>
          </a:p>
          <a:p>
            <a:r>
              <a:rPr lang="hr-HR" sz="2400" i="1" dirty="0" smtClean="0"/>
              <a:t>Svaki tjedan  =  </a:t>
            </a:r>
          </a:p>
          <a:p>
            <a:r>
              <a:rPr lang="hr-HR" sz="2400" i="1" dirty="0" smtClean="0"/>
              <a:t>Svake godine =</a:t>
            </a:r>
            <a:endParaRPr lang="hr-HR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483912" y="5813441"/>
            <a:ext cx="2426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Every week.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11073" y="6182773"/>
            <a:ext cx="2426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Every year.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61307" y="1285592"/>
            <a:ext cx="7460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Podsjetnik možeš pronaći u udžbeniku, na str. 44.</a:t>
            </a:r>
          </a:p>
          <a:p>
            <a:endParaRPr lang="hr-HR" sz="2400" dirty="0"/>
          </a:p>
          <a:p>
            <a:endParaRPr lang="hr-HR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307" y="1891027"/>
            <a:ext cx="640080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02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2" grpId="0"/>
      <p:bldP spid="12" grpId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8504" y="441168"/>
            <a:ext cx="10366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Copy the following sentences in your notebook and complete them so they are true for you.</a:t>
            </a:r>
          </a:p>
          <a:p>
            <a:r>
              <a:rPr lang="hr-HR" sz="2400" i="1" dirty="0" smtClean="0"/>
              <a:t>Prepiši sljedeće rečenice u svoju bilježnicu i nadopuni ih informacijama o sebi.</a:t>
            </a:r>
            <a:endParaRPr lang="hr-HR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066926" y="2095500"/>
            <a:ext cx="7181850" cy="2308324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endParaRPr lang="hr-HR" sz="2400" dirty="0" smtClean="0"/>
          </a:p>
          <a:p>
            <a:r>
              <a:rPr lang="hr-HR" sz="2400" dirty="0" smtClean="0"/>
              <a:t>Once a week I _________________________.</a:t>
            </a:r>
          </a:p>
          <a:p>
            <a:r>
              <a:rPr lang="hr-HR" sz="2400" dirty="0" smtClean="0"/>
              <a:t>Twice a week I _________________________.</a:t>
            </a:r>
          </a:p>
          <a:p>
            <a:r>
              <a:rPr lang="hr-HR" sz="2400" dirty="0" smtClean="0"/>
              <a:t>Four times a week I ________________________.</a:t>
            </a:r>
          </a:p>
          <a:p>
            <a:r>
              <a:rPr lang="hr-HR" sz="2400" dirty="0" smtClean="0"/>
              <a:t>Every day I ________________________.</a:t>
            </a:r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636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725" y="1347787"/>
            <a:ext cx="11163300" cy="3648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295275"/>
            <a:ext cx="6591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Listen, point and repeat. </a:t>
            </a:r>
            <a:endParaRPr lang="hr-HR" sz="2400" dirty="0" smtClean="0"/>
          </a:p>
          <a:p>
            <a:r>
              <a:rPr lang="hr-HR" sz="2400" i="1" dirty="0" smtClean="0"/>
              <a:t>Slušaj, pokaži </a:t>
            </a:r>
            <a:r>
              <a:rPr lang="hr-HR" sz="2400" i="1" dirty="0" smtClean="0"/>
              <a:t>prstom na točnu </a:t>
            </a:r>
            <a:r>
              <a:rPr lang="hr-HR" sz="2400" i="1" dirty="0" smtClean="0"/>
              <a:t>riječ i ponovi za modelom.</a:t>
            </a:r>
            <a:endParaRPr lang="hr-HR" sz="2400" dirty="0"/>
          </a:p>
        </p:txBody>
      </p:sp>
      <p:pic>
        <p:nvPicPr>
          <p:cNvPr id="8" name="3_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29475" y="221456"/>
            <a:ext cx="609600" cy="609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191500" y="109358"/>
            <a:ext cx="3905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>
                <a:hlinkClick r:id="rId6"/>
              </a:rPr>
              <a:t>https://</a:t>
            </a:r>
            <a:r>
              <a:rPr lang="hr-HR" dirty="0" smtClean="0">
                <a:hlinkClick r:id="rId6"/>
              </a:rPr>
              <a:t>www.e-sfera.hr/dodatni-digitalni-sadrzaji/ededaac0-c4a6-4fd8-b07c-f42ff5ae5d4c/assets/audio/3_2.mp3</a:t>
            </a:r>
            <a:r>
              <a:rPr lang="hr-HR" dirty="0" smtClean="0"/>
              <a:t>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898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22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7" y="1524000"/>
            <a:ext cx="10829925" cy="3790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1037" y="304800"/>
            <a:ext cx="8220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Copy the words on the lines.</a:t>
            </a:r>
          </a:p>
          <a:p>
            <a:r>
              <a:rPr lang="hr-HR" sz="2400" i="1" dirty="0" smtClean="0"/>
              <a:t>Prepiši riječi na crte.</a:t>
            </a:r>
            <a:r>
              <a:rPr lang="hr-HR" sz="2400" dirty="0" smtClean="0"/>
              <a:t> </a:t>
            </a:r>
            <a:endParaRPr lang="hr-H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791325" y="2409825"/>
            <a:ext cx="157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first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00837" y="287149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second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91324" y="3295650"/>
            <a:ext cx="157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third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91323" y="3721358"/>
            <a:ext cx="1662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fourth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91322" y="4181475"/>
            <a:ext cx="157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fifth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91321" y="4641294"/>
            <a:ext cx="157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sixth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10699" y="2324100"/>
            <a:ext cx="1876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seventh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10699" y="2833985"/>
            <a:ext cx="1876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eighth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10698" y="3295649"/>
            <a:ext cx="1876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ninth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10698" y="3721358"/>
            <a:ext cx="1876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tenth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34497" y="4166116"/>
            <a:ext cx="2028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eleventh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34497" y="4643734"/>
            <a:ext cx="1876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(the) twelfth</a:t>
            </a:r>
            <a:endParaRPr lang="hr-H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63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7675" y="238125"/>
            <a:ext cx="9363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00" dirty="0" smtClean="0"/>
              <a:t>These are ordinal numbers. </a:t>
            </a:r>
          </a:p>
          <a:p>
            <a:r>
              <a:rPr lang="hr-HR" sz="2300" i="1" dirty="0" smtClean="0"/>
              <a:t>Ovo su redni brojevi.</a:t>
            </a:r>
            <a:endParaRPr lang="hr-HR" sz="23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" y="1376362"/>
            <a:ext cx="5562600" cy="3019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38900" y="135672"/>
            <a:ext cx="5076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00" dirty="0" smtClean="0"/>
              <a:t>What do we write next to the number?</a:t>
            </a:r>
          </a:p>
          <a:p>
            <a:r>
              <a:rPr lang="hr-HR" sz="2300" i="1" dirty="0" smtClean="0"/>
              <a:t>Što pišemo pokraj brojke?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38900" y="966669"/>
            <a:ext cx="557212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00" dirty="0" smtClean="0"/>
              <a:t>We add the suffix ”th”:</a:t>
            </a:r>
          </a:p>
          <a:p>
            <a:r>
              <a:rPr lang="hr-HR" sz="2300" i="1" dirty="0" smtClean="0"/>
              <a:t>Dodajemo nastavak „th”</a:t>
            </a:r>
          </a:p>
          <a:p>
            <a:endParaRPr lang="hr-HR" sz="2300" dirty="0" smtClean="0">
              <a:sym typeface="Wingdings" panose="05000000000000000000" pitchFamily="2" charset="2"/>
            </a:endParaRPr>
          </a:p>
          <a:p>
            <a:r>
              <a:rPr lang="hr-HR" sz="2300" dirty="0" smtClean="0">
                <a:sym typeface="Wingdings" panose="05000000000000000000" pitchFamily="2" charset="2"/>
              </a:rPr>
              <a:t>(the) four</a:t>
            </a:r>
            <a:r>
              <a:rPr lang="hr-HR" sz="2300" dirty="0" smtClean="0">
                <a:solidFill>
                  <a:srgbClr val="7030A0"/>
                </a:solidFill>
                <a:sym typeface="Wingdings" panose="05000000000000000000" pitchFamily="2" charset="2"/>
              </a:rPr>
              <a:t>th</a:t>
            </a:r>
            <a:r>
              <a:rPr lang="hr-HR" sz="2300" dirty="0" smtClean="0">
                <a:sym typeface="Wingdings" panose="05000000000000000000" pitchFamily="2" charset="2"/>
              </a:rPr>
              <a:t>  4</a:t>
            </a:r>
            <a:r>
              <a:rPr lang="hr-HR" sz="2300" dirty="0" smtClean="0">
                <a:solidFill>
                  <a:srgbClr val="7030A0"/>
                </a:solidFill>
                <a:sym typeface="Wingdings" panose="05000000000000000000" pitchFamily="2" charset="2"/>
              </a:rPr>
              <a:t>th</a:t>
            </a:r>
          </a:p>
          <a:p>
            <a:r>
              <a:rPr lang="hr-HR" sz="2300" dirty="0" smtClean="0">
                <a:sym typeface="Wingdings" panose="05000000000000000000" pitchFamily="2" charset="2"/>
              </a:rPr>
              <a:t>(the) ten</a:t>
            </a:r>
            <a:r>
              <a:rPr lang="hr-HR" sz="2300" dirty="0" smtClean="0">
                <a:solidFill>
                  <a:srgbClr val="7030A0"/>
                </a:solidFill>
                <a:sym typeface="Wingdings" panose="05000000000000000000" pitchFamily="2" charset="2"/>
              </a:rPr>
              <a:t>th</a:t>
            </a:r>
            <a:r>
              <a:rPr lang="hr-HR" sz="2300" dirty="0" smtClean="0">
                <a:sym typeface="Wingdings" panose="05000000000000000000" pitchFamily="2" charset="2"/>
              </a:rPr>
              <a:t>  10</a:t>
            </a:r>
            <a:r>
              <a:rPr lang="hr-HR" sz="2300" dirty="0" smtClean="0">
                <a:solidFill>
                  <a:srgbClr val="7030A0"/>
                </a:solidFill>
                <a:sym typeface="Wingdings" panose="05000000000000000000" pitchFamily="2" charset="2"/>
              </a:rPr>
              <a:t>th</a:t>
            </a:r>
            <a:r>
              <a:rPr lang="hr-HR" sz="2300" dirty="0" smtClean="0">
                <a:sym typeface="Wingdings" panose="05000000000000000000" pitchFamily="2" charset="2"/>
              </a:rPr>
              <a:t> </a:t>
            </a:r>
          </a:p>
          <a:p>
            <a:endParaRPr lang="hr-HR" sz="2300" dirty="0">
              <a:sym typeface="Wingdings" panose="05000000000000000000" pitchFamily="2" charset="2"/>
            </a:endParaRPr>
          </a:p>
          <a:p>
            <a:r>
              <a:rPr lang="hr-HR" sz="2300" dirty="0" smtClean="0">
                <a:sym typeface="Wingdings" panose="05000000000000000000" pitchFamily="2" charset="2"/>
              </a:rPr>
              <a:t>Numbers 1, 2 and 3 have irregular form.</a:t>
            </a:r>
          </a:p>
          <a:p>
            <a:r>
              <a:rPr lang="hr-HR" sz="2300" i="1" dirty="0" smtClean="0">
                <a:sym typeface="Wingdings" panose="05000000000000000000" pitchFamily="2" charset="2"/>
              </a:rPr>
              <a:t>Brojevi 1, 2 i 3 imaju nepravilni oblik.</a:t>
            </a:r>
          </a:p>
          <a:p>
            <a:endParaRPr lang="hr-HR" sz="2300" i="1" dirty="0">
              <a:sym typeface="Wingdings" panose="05000000000000000000" pitchFamily="2" charset="2"/>
            </a:endParaRPr>
          </a:p>
          <a:p>
            <a:r>
              <a:rPr lang="hr-HR" sz="2300" dirty="0"/>
              <a:t>(the) fir</a:t>
            </a:r>
            <a:r>
              <a:rPr lang="hr-HR" sz="2300" dirty="0">
                <a:solidFill>
                  <a:srgbClr val="00B0F0"/>
                </a:solidFill>
              </a:rPr>
              <a:t>st</a:t>
            </a:r>
            <a:r>
              <a:rPr lang="hr-HR" sz="2300" dirty="0"/>
              <a:t> </a:t>
            </a:r>
            <a:r>
              <a:rPr lang="hr-HR" sz="2300" dirty="0">
                <a:sym typeface="Wingdings" panose="05000000000000000000" pitchFamily="2" charset="2"/>
              </a:rPr>
              <a:t> 1</a:t>
            </a:r>
            <a:r>
              <a:rPr lang="hr-HR" sz="2300" dirty="0">
                <a:solidFill>
                  <a:srgbClr val="00B0F0"/>
                </a:solidFill>
                <a:sym typeface="Wingdings" panose="05000000000000000000" pitchFamily="2" charset="2"/>
              </a:rPr>
              <a:t>st</a:t>
            </a:r>
            <a:endParaRPr lang="hr-HR" sz="2300" dirty="0">
              <a:sym typeface="Wingdings" panose="05000000000000000000" pitchFamily="2" charset="2"/>
            </a:endParaRPr>
          </a:p>
          <a:p>
            <a:r>
              <a:rPr lang="hr-HR" sz="2300" dirty="0">
                <a:sym typeface="Wingdings" panose="05000000000000000000" pitchFamily="2" charset="2"/>
              </a:rPr>
              <a:t>(the) seco</a:t>
            </a:r>
            <a:r>
              <a:rPr lang="hr-HR" sz="2300" dirty="0">
                <a:solidFill>
                  <a:srgbClr val="FF0000"/>
                </a:solidFill>
                <a:sym typeface="Wingdings" panose="05000000000000000000" pitchFamily="2" charset="2"/>
              </a:rPr>
              <a:t>nd</a:t>
            </a:r>
            <a:r>
              <a:rPr lang="hr-HR" sz="2300" dirty="0">
                <a:sym typeface="Wingdings" panose="05000000000000000000" pitchFamily="2" charset="2"/>
              </a:rPr>
              <a:t>  2</a:t>
            </a:r>
            <a:r>
              <a:rPr lang="hr-HR" sz="2300" dirty="0">
                <a:solidFill>
                  <a:srgbClr val="FF0000"/>
                </a:solidFill>
                <a:sym typeface="Wingdings" panose="05000000000000000000" pitchFamily="2" charset="2"/>
              </a:rPr>
              <a:t>nd</a:t>
            </a:r>
          </a:p>
          <a:p>
            <a:r>
              <a:rPr lang="hr-HR" sz="2300" dirty="0">
                <a:sym typeface="Wingdings" panose="05000000000000000000" pitchFamily="2" charset="2"/>
              </a:rPr>
              <a:t>(the) thi</a:t>
            </a:r>
            <a:r>
              <a:rPr lang="hr-HR" sz="2300" dirty="0">
                <a:solidFill>
                  <a:srgbClr val="00B050"/>
                </a:solidFill>
                <a:sym typeface="Wingdings" panose="05000000000000000000" pitchFamily="2" charset="2"/>
              </a:rPr>
              <a:t>rd</a:t>
            </a:r>
            <a:r>
              <a:rPr lang="hr-HR" sz="2300" dirty="0">
                <a:sym typeface="Wingdings" panose="05000000000000000000" pitchFamily="2" charset="2"/>
              </a:rPr>
              <a:t>  3</a:t>
            </a:r>
            <a:r>
              <a:rPr lang="hr-HR" sz="2300" dirty="0">
                <a:solidFill>
                  <a:srgbClr val="00B050"/>
                </a:solidFill>
                <a:sym typeface="Wingdings" panose="05000000000000000000" pitchFamily="2" charset="2"/>
              </a:rPr>
              <a:t>rd</a:t>
            </a:r>
          </a:p>
          <a:p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90575" y="5367874"/>
            <a:ext cx="10839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 dirty="0" smtClean="0"/>
              <a:t>Zapamti: u engleskom jeziku </a:t>
            </a:r>
            <a:r>
              <a:rPr lang="hr-HR" sz="2200" b="1" i="1" dirty="0" smtClean="0"/>
              <a:t>nikad ne pišemo redni broj s točkom </a:t>
            </a:r>
            <a:r>
              <a:rPr lang="hr-HR" sz="2200" i="1" dirty="0" smtClean="0"/>
              <a:t>(kao u hrvatskom jeziku) već dodajemo nastavak nakon broja kako bismo naznačili da govorimo o rednom broju!</a:t>
            </a:r>
          </a:p>
          <a:p>
            <a:endParaRPr lang="hr-HR" i="1" dirty="0"/>
          </a:p>
          <a:p>
            <a:r>
              <a:rPr lang="hr-HR" i="1" dirty="0" smtClean="0"/>
              <a:t>  1. December  </a:t>
            </a:r>
            <a:r>
              <a:rPr lang="hr-HR" i="1" dirty="0" smtClean="0">
                <a:sym typeface="Wingdings" panose="05000000000000000000" pitchFamily="2" charset="2"/>
              </a:rPr>
              <a:t>   1</a:t>
            </a:r>
            <a:r>
              <a:rPr lang="hr-HR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st</a:t>
            </a:r>
            <a:r>
              <a:rPr lang="hr-HR" i="1" dirty="0" smtClean="0">
                <a:sym typeface="Wingdings" panose="05000000000000000000" pitchFamily="2" charset="2"/>
              </a:rPr>
              <a:t> December </a:t>
            </a:r>
            <a:r>
              <a:rPr lang="hr-HR" i="1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hr-HR" i="1" dirty="0">
              <a:solidFill>
                <a:srgbClr val="00B05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919162" y="6372225"/>
            <a:ext cx="257175" cy="2286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919162" y="6372225"/>
            <a:ext cx="285750" cy="2476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12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1019</Words>
  <Application>Microsoft Office PowerPoint</Application>
  <PresentationFormat>Widescreen</PresentationFormat>
  <Paragraphs>192</Paragraphs>
  <Slides>18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Wingdings 2</vt:lpstr>
      <vt:lpstr>Office Theme</vt:lpstr>
      <vt:lpstr>UNIT 3: School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Komadina</cp:lastModifiedBy>
  <cp:revision>139</cp:revision>
  <dcterms:created xsi:type="dcterms:W3CDTF">2020-09-19T11:02:00Z</dcterms:created>
  <dcterms:modified xsi:type="dcterms:W3CDTF">2020-11-24T20:51:33Z</dcterms:modified>
</cp:coreProperties>
</file>